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4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5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75" r:id="rId3"/>
    <p:sldMasterId id="2147483681" r:id="rId4"/>
    <p:sldMasterId id="2147483687" r:id="rId5"/>
    <p:sldMasterId id="2147483693" r:id="rId6"/>
  </p:sldMasterIdLst>
  <p:notesMasterIdLst>
    <p:notesMasterId r:id="rId14"/>
  </p:notesMasterIdLst>
  <p:sldIdLst>
    <p:sldId id="257" r:id="rId7"/>
    <p:sldId id="460" r:id="rId8"/>
    <p:sldId id="447" r:id="rId9"/>
    <p:sldId id="459" r:id="rId10"/>
    <p:sldId id="458" r:id="rId11"/>
    <p:sldId id="446" r:id="rId12"/>
    <p:sldId id="449" r:id="rId1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mbria Math" panose="02040503050406030204" pitchFamily="18" charset="0"/>
      <p:regular r:id="rId19"/>
    </p:embeddedFont>
    <p:embeddedFont>
      <p:font typeface="宋体" panose="02010600030101010101" pitchFamily="2" charset="-122"/>
      <p:regular r:id="rId20"/>
    </p:embeddedFont>
    <p:embeddedFont>
      <p:font typeface="微软雅黑" panose="020B0503020204020204" pitchFamily="34" charset="-122"/>
      <p:regular r:id="rId21"/>
      <p:bold r:id="rId22"/>
    </p:embeddedFont>
  </p:embeddedFontLst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76">
          <p15:clr>
            <a:srgbClr val="A4A3A4"/>
          </p15:clr>
        </p15:guide>
        <p15:guide id="2" pos="293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C00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1498" y="67"/>
      </p:cViewPr>
      <p:guideLst>
        <p:guide orient="horz" pos="2276"/>
        <p:guide pos="293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font" Target="fonts/font1.fntdata"/><Relationship Id="rId23" Type="http://schemas.openxmlformats.org/officeDocument/2006/relationships/commentAuthors" Target="commentAuthors.xml"/><Relationship Id="rId10" Type="http://schemas.openxmlformats.org/officeDocument/2006/relationships/slide" Target="slides/slide4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591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2219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77"/>
            <a:ext cx="7772400" cy="1470025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C020-F615-864A-AE79-A62FF9E38D3F}" type="datetimeFigureOut">
              <a:rPr kumimoji="1" lang="zh-CN" altLang="en-US" smtClean="0"/>
              <a:t>2023/5/9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C020-F615-864A-AE79-A62FF9E38D3F}" type="datetimeFigureOut">
              <a:rPr kumimoji="1" lang="zh-CN" altLang="en-US" smtClean="0"/>
              <a:t>2023/5/9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90"/>
            <a:ext cx="2057400" cy="5851525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90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C020-F615-864A-AE79-A62FF9E38D3F}" type="datetimeFigureOut">
              <a:rPr kumimoji="1" lang="zh-CN" altLang="en-US" smtClean="0"/>
              <a:t>2023/5/9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7567">
        <p15:prstTrans prst="airplane"/>
      </p:transition>
    </mc:Choice>
    <mc:Fallback xmlns="">
      <p:transition spd="slow" advTm="7567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916889"/>
            <a:ext cx="7772400" cy="1010543"/>
          </a:xfrm>
        </p:spPr>
        <p:txBody>
          <a:bodyPr>
            <a:normAutofit/>
          </a:bodyPr>
          <a:lstStyle>
            <a:lvl1pPr algn="l">
              <a:defRPr sz="3600" b="1">
                <a:solidFill>
                  <a:srgbClr val="E60039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3568" y="2924944"/>
            <a:ext cx="6400800" cy="550912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2" name="文本占位符 2"/>
          <p:cNvSpPr>
            <a:spLocks noGrp="1"/>
          </p:cNvSpPr>
          <p:nvPr>
            <p:ph type="body" idx="13" hasCustomPrompt="1"/>
          </p:nvPr>
        </p:nvSpPr>
        <p:spPr>
          <a:xfrm>
            <a:off x="1187626" y="4077072"/>
            <a:ext cx="3312368" cy="28803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代用名  </a:t>
            </a:r>
            <a:endParaRPr lang="en-US" altLang="zh-CN" dirty="0"/>
          </a:p>
        </p:txBody>
      </p:sp>
      <p:sp>
        <p:nvSpPr>
          <p:cNvPr id="13" name="文本占位符 2"/>
          <p:cNvSpPr>
            <a:spLocks noGrp="1"/>
          </p:cNvSpPr>
          <p:nvPr>
            <p:ph type="body" idx="14" hasCustomPrompt="1"/>
          </p:nvPr>
        </p:nvSpPr>
        <p:spPr>
          <a:xfrm>
            <a:off x="1187623" y="4437169"/>
            <a:ext cx="3312368" cy="288031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xx/xx/xx</a:t>
            </a:r>
            <a:endParaRPr lang="zh-CN" altLang="en-US" dirty="0"/>
          </a:p>
        </p:txBody>
      </p:sp>
      <p:sp>
        <p:nvSpPr>
          <p:cNvPr id="7" name="文本占位符 2"/>
          <p:cNvSpPr>
            <a:spLocks noGrp="1"/>
          </p:cNvSpPr>
          <p:nvPr>
            <p:ph type="body" idx="15" hasCustomPrompt="1"/>
          </p:nvPr>
        </p:nvSpPr>
        <p:spPr>
          <a:xfrm>
            <a:off x="1475664" y="4797152"/>
            <a:ext cx="3024335" cy="28803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请输入密级 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89"/>
            <a:ext cx="8229600" cy="634083"/>
          </a:xfrm>
        </p:spPr>
        <p:txBody>
          <a:bodyPr>
            <a:normAutofit/>
          </a:bodyPr>
          <a:lstStyle>
            <a:lvl1pPr algn="l">
              <a:defRPr sz="3200" b="1">
                <a:solidFill>
                  <a:srgbClr val="E60039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68761"/>
            <a:ext cx="8229600" cy="4857403"/>
          </a:xfrm>
        </p:spPr>
        <p:txBody>
          <a:bodyPr/>
          <a:lstStyle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2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457200" y="1268761"/>
            <a:ext cx="8229600" cy="4857403"/>
          </a:xfrm>
        </p:spPr>
        <p:txBody>
          <a:bodyPr/>
          <a:lstStyle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2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53"/>
            <a:ext cx="7772400" cy="1362075"/>
          </a:xfrm>
        </p:spPr>
        <p:txBody>
          <a:bodyPr anchor="t"/>
          <a:lstStyle>
            <a:lvl1pPr algn="l">
              <a:defRPr sz="4000" b="1" cap="all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01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1B161-4EA0-4354-A154-2430C001F00B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7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57" y="1535117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5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1B161-4EA0-4354-A154-2430C001F00B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1B161-4EA0-4354-A154-2430C001F00B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C020-F615-864A-AE79-A62FF9E38D3F}" type="datetimeFigureOut">
              <a:rPr kumimoji="1" lang="zh-CN" altLang="en-US" smtClean="0"/>
              <a:t>2023/5/9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1B161-4EA0-4354-A154-2430C001F00B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32" y="273101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1" y="273106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32" y="1435104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1B161-4EA0-4354-A154-2430C001F00B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53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93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1B161-4EA0-4354-A154-2430C001F00B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1B161-4EA0-4354-A154-2430C001F00B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92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92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1B161-4EA0-4354-A154-2430C001F00B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7567">
        <p15:prstTrans prst="airplane"/>
      </p:transition>
    </mc:Choice>
    <mc:Fallback xmlns="">
      <p:transition spd="slow" advTm="7567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>
            <a:spLocks noChangeArrowheads="1"/>
          </p:cNvSpPr>
          <p:nvPr userDrawn="1"/>
        </p:nvSpPr>
        <p:spPr bwMode="auto">
          <a:xfrm>
            <a:off x="0" y="49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21970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记录截取后关键字数目少的语句，统计</a:t>
            </a:r>
            <a:r>
              <a:rPr lang="en-US" altLang="zh-CN" b="1" err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语句的类型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49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21970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统计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语句截取后的出现的第一个关键字和最后一个关键字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49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21970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尝试三种不同的处理方式来截取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>
            <a:spLocks noChangeArrowheads="1"/>
          </p:cNvSpPr>
          <p:nvPr userDrawn="1"/>
        </p:nvSpPr>
        <p:spPr bwMode="auto">
          <a:xfrm>
            <a:off x="3356" y="-20082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21970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关于缺失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{}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关键字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5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C020-F615-864A-AE79-A62FF9E38D3F}" type="datetimeFigureOut">
              <a:rPr kumimoji="1" lang="zh-CN" altLang="en-US" smtClean="0"/>
              <a:t>2023/5/9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7567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>
            <a:spLocks noChangeArrowheads="1"/>
          </p:cNvSpPr>
          <p:nvPr userDrawn="1"/>
        </p:nvSpPr>
        <p:spPr bwMode="auto">
          <a:xfrm>
            <a:off x="0" y="23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21957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记录截取后关键字数目少的语句，统计</a:t>
            </a:r>
            <a:r>
              <a:rPr lang="en-US" altLang="zh-CN" b="1" err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语句的类型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23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21957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统计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语句截取后的出现的第一个关键字和最后一个关键字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23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21957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尝试三种不同的处理方式来截取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>
            <a:spLocks noChangeArrowheads="1"/>
          </p:cNvSpPr>
          <p:nvPr userDrawn="1"/>
        </p:nvSpPr>
        <p:spPr bwMode="auto">
          <a:xfrm>
            <a:off x="3356" y="-20082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21957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关于缺失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{}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关键字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7567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>
            <a:spLocks noChangeArrowheads="1"/>
          </p:cNvSpPr>
          <p:nvPr userDrawn="1"/>
        </p:nvSpPr>
        <p:spPr bwMode="auto">
          <a:xfrm>
            <a:off x="0" y="19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21955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记录截取后关键字数目少的语句，统计</a:t>
            </a:r>
            <a:r>
              <a:rPr lang="en-US" altLang="zh-CN" b="1" err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语句的类型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19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21955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统计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语句截取后的出现的第一个关键字和最后一个关键字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19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21955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尝试三种不同的处理方式来截取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>
            <a:spLocks noChangeArrowheads="1"/>
          </p:cNvSpPr>
          <p:nvPr userDrawn="1"/>
        </p:nvSpPr>
        <p:spPr bwMode="auto">
          <a:xfrm>
            <a:off x="3356" y="-20082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21955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关于缺失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{}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关键字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C020-F615-864A-AE79-A62FF9E38D3F}" type="datetimeFigureOut">
              <a:rPr kumimoji="1" lang="zh-CN" altLang="en-US" smtClean="0"/>
              <a:t>2023/5/9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7567"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>
            <a:spLocks noChangeArrowheads="1"/>
          </p:cNvSpPr>
          <p:nvPr userDrawn="1"/>
        </p:nvSpPr>
        <p:spPr bwMode="auto">
          <a:xfrm>
            <a:off x="0" y="1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21946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记录截取后关键字数目少的语句，统计</a:t>
            </a:r>
            <a:r>
              <a:rPr lang="en-US" altLang="zh-CN" b="1" err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语句的类型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1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21946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统计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语句截取后的出现的第一个关键字和最后一个关键字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1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21946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尝试三种不同的处理方式来截取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>
            <a:spLocks noChangeArrowheads="1"/>
          </p:cNvSpPr>
          <p:nvPr userDrawn="1"/>
        </p:nvSpPr>
        <p:spPr bwMode="auto">
          <a:xfrm>
            <a:off x="3356" y="-20082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21946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关于缺失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{}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关键字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7567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51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51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C020-F615-864A-AE79-A62FF9E38D3F}" type="datetimeFigureOut">
              <a:rPr kumimoji="1" lang="zh-CN" altLang="en-US" smtClean="0"/>
              <a:t>2023/5/9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C020-F615-864A-AE79-A62FF9E38D3F}" type="datetimeFigureOut">
              <a:rPr kumimoji="1" lang="zh-CN" altLang="en-US" smtClean="0"/>
              <a:t>2023/5/9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C020-F615-864A-AE79-A62FF9E38D3F}" type="datetimeFigureOut">
              <a:rPr kumimoji="1" lang="zh-CN" altLang="en-US" smtClean="0"/>
              <a:t>2023/5/9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26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1" y="27310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26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C020-F615-864A-AE79-A62FF9E38D3F}" type="datetimeFigureOut">
              <a:rPr kumimoji="1" lang="zh-CN" altLang="en-US" smtClean="0"/>
              <a:t>2023/5/9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C020-F615-864A-AE79-A62FF9E38D3F}" type="datetimeFigureOut">
              <a:rPr kumimoji="1" lang="zh-CN" altLang="en-US" smtClean="0"/>
              <a:t>2023/5/9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9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3.xml"/><Relationship Id="rId2" Type="http://schemas.openxmlformats.org/officeDocument/2006/relationships/slideLayout" Target="../slideLayouts/slideLayout42.xml"/><Relationship Id="rId1" Type="http://schemas.openxmlformats.org/officeDocument/2006/relationships/slideLayout" Target="../slideLayouts/slideLayout41.xml"/><Relationship Id="rId6" Type="http://schemas.openxmlformats.org/officeDocument/2006/relationships/theme" Target="../theme/theme6.xml"/><Relationship Id="rId5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40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07C020-F615-864A-AE79-A62FF9E38D3F}" type="datetimeFigureOut">
              <a:rPr kumimoji="1" lang="zh-CN" altLang="en-US" smtClean="0"/>
              <a:t>2023/5/9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40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1" y="635640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40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404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1" y="635640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E1C1B161-4EA0-4354-A154-2430C001F00B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</p:sldLayoutIdLst>
  <p:transition spd="slow" advTm="7567">
    <p:fade/>
  </p:transition>
  <p:txStyles>
    <p:titleStyle>
      <a:lvl1pPr algn="l" rtl="0" fontAlgn="base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accent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accent1"/>
          </a:solidFill>
          <a:latin typeface="+mn-lt"/>
          <a:ea typeface="仿宋_GB2312" pitchFamily="49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宋体" panose="02010600030101010101" pitchFamily="2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</p:sldLayoutIdLst>
  <p:transition spd="slow" advTm="7567">
    <p:fade/>
  </p:transition>
  <p:txStyles>
    <p:titleStyle>
      <a:lvl1pPr algn="l" rtl="0" fontAlgn="base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accent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accent1"/>
          </a:solidFill>
          <a:latin typeface="+mn-lt"/>
          <a:ea typeface="仿宋_GB2312" pitchFamily="49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宋体" panose="02010600030101010101" pitchFamily="2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</p:sldLayoutIdLst>
  <p:transition spd="slow" advTm="7567">
    <p:fade/>
  </p:transition>
  <p:txStyles>
    <p:titleStyle>
      <a:lvl1pPr algn="l" rtl="0" fontAlgn="base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accent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accent1"/>
          </a:solidFill>
          <a:latin typeface="+mn-lt"/>
          <a:ea typeface="仿宋_GB2312" pitchFamily="49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宋体" panose="02010600030101010101" pitchFamily="2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</p:sldLayoutIdLst>
  <p:transition spd="slow" advTm="7567">
    <p:fade/>
  </p:transition>
  <p:txStyles>
    <p:titleStyle>
      <a:lvl1pPr algn="l" rtl="0" fontAlgn="base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accent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accent1"/>
          </a:solidFill>
          <a:latin typeface="+mn-lt"/>
          <a:ea typeface="仿宋_GB2312" pitchFamily="49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宋体" panose="02010600030101010101" pitchFamily="2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/>
          <p:cNvSpPr txBox="1"/>
          <p:nvPr/>
        </p:nvSpPr>
        <p:spPr>
          <a:xfrm>
            <a:off x="685800" y="1130300"/>
            <a:ext cx="7772400" cy="24701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E6003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ctr" fontAlgn="auto">
              <a:lnSpc>
                <a:spcPct val="150000"/>
              </a:lnSpc>
            </a:pPr>
            <a:r>
              <a:rPr kumimoji="1" lang="zh-CN" altLang="en-US" dirty="0"/>
              <a:t>基于语义分析的攻击检测引擎</a:t>
            </a:r>
          </a:p>
          <a:p>
            <a:pPr algn="ctr" fontAlgn="auto">
              <a:lnSpc>
                <a:spcPct val="150000"/>
              </a:lnSpc>
            </a:pPr>
            <a:r>
              <a:rPr kumimoji="1" lang="zh-CN" altLang="en-US" dirty="0"/>
              <a:t>恶意流量和恶意软件检测</a:t>
            </a:r>
          </a:p>
          <a:p>
            <a:pPr algn="ctr" fontAlgn="auto">
              <a:lnSpc>
                <a:spcPct val="150000"/>
              </a:lnSpc>
            </a:pPr>
            <a:r>
              <a:rPr kumimoji="1" lang="zh-CN" altLang="en-US" dirty="0"/>
              <a:t>阶段汇报</a:t>
            </a:r>
            <a:r>
              <a:rPr kumimoji="1" lang="en-US" altLang="zh-CN" dirty="0"/>
              <a:t>2023.05.09</a:t>
            </a:r>
            <a:endParaRPr kumimoji="1" lang="zh-CN" altLang="en-US" dirty="0"/>
          </a:p>
        </p:txBody>
      </p:sp>
      <p:sp>
        <p:nvSpPr>
          <p:cNvPr id="16" name="副标题 2"/>
          <p:cNvSpPr txBox="1"/>
          <p:nvPr/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kumimoji="1" lang="zh-CN" altLang="en-US" dirty="0"/>
              <a:t>锐捷网络股份有限公司</a:t>
            </a:r>
            <a:endParaRPr kumimoji="1" lang="en-US" altLang="zh-CN" dirty="0"/>
          </a:p>
          <a:p>
            <a:pPr marL="0" indent="0" algn="ctr">
              <a:buNone/>
            </a:pPr>
            <a:r>
              <a:rPr kumimoji="1" lang="zh-CN" altLang="en-US" dirty="0"/>
              <a:t>大连理工大学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93674" y="167640"/>
            <a:ext cx="6225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注入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友商测试结果对比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0" y="724045"/>
            <a:ext cx="86620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>
              <a:buFont typeface="Wingdings" panose="05000000000000000000" pitchFamily="2" charset="2"/>
              <a:buChar char="p"/>
            </a:pPr>
            <a:r>
              <a:rPr lang="zh-CN" altLang="en-US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深信服测试结果</a:t>
            </a:r>
            <a:endParaRPr lang="en-US" altLang="zh-CN" sz="2000" dirty="0">
              <a:solidFill>
                <a:schemeClr val="accent2">
                  <a:lumMod val="50000"/>
                </a:schemeClr>
              </a:solidFill>
              <a:ea typeface="Cambria Math" panose="02040503050406030204" pitchFamily="18" charset="0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27C6EC1D-46D7-85F9-B63A-D4BEC1F171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4614256"/>
              </p:ext>
            </p:extLst>
          </p:nvPr>
        </p:nvGraphicFramePr>
        <p:xfrm>
          <a:off x="1045426" y="1169172"/>
          <a:ext cx="7476404" cy="1264699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569482">
                  <a:extLst>
                    <a:ext uri="{9D8B030D-6E8A-4147-A177-3AD203B41FA5}">
                      <a16:colId xmlns:a16="http://schemas.microsoft.com/office/drawing/2014/main" val="2573053902"/>
                    </a:ext>
                  </a:extLst>
                </a:gridCol>
                <a:gridCol w="2453461">
                  <a:extLst>
                    <a:ext uri="{9D8B030D-6E8A-4147-A177-3AD203B41FA5}">
                      <a16:colId xmlns:a16="http://schemas.microsoft.com/office/drawing/2014/main" val="2086608954"/>
                    </a:ext>
                  </a:extLst>
                </a:gridCol>
                <a:gridCol w="2453461">
                  <a:extLst>
                    <a:ext uri="{9D8B030D-6E8A-4147-A177-3AD203B41FA5}">
                      <a16:colId xmlns:a16="http://schemas.microsoft.com/office/drawing/2014/main" val="3998406132"/>
                    </a:ext>
                  </a:extLst>
                </a:gridCol>
              </a:tblGrid>
              <a:tr h="42491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1" i="0" u="none" strike="noStrike" dirty="0">
                          <a:solidFill>
                            <a:srgbClr val="294A5A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总数据</a:t>
                      </a:r>
                      <a:endParaRPr lang="zh-CN" sz="2000" b="1" i="0" u="none" strike="noStrike" dirty="0">
                        <a:solidFill>
                          <a:srgbClr val="294A5A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2000" b="1" i="0" u="none" strike="noStrike" kern="1200" dirty="0">
                          <a:solidFill>
                            <a:srgbClr val="294A5A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注入（有日志）</a:t>
                      </a:r>
                      <a:endParaRPr lang="en-US" altLang="zh-CN" sz="2000" b="1" i="0" u="none" strike="noStrike" kern="1200" dirty="0">
                        <a:solidFill>
                          <a:srgbClr val="294A5A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2000" b="1" i="0" u="none" strike="noStrike" kern="1200" dirty="0">
                          <a:solidFill>
                            <a:srgbClr val="294A5A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非注入</a:t>
                      </a:r>
                      <a:endParaRPr lang="en-US" altLang="zh-CN" sz="2000" b="1" i="0" u="none" strike="noStrike" kern="1200" dirty="0">
                        <a:solidFill>
                          <a:srgbClr val="294A5A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883811956"/>
                  </a:ext>
                </a:extLst>
              </a:tr>
              <a:tr h="41989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2400" b="1" i="0" u="none" strike="noStrike" kern="1200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a:t>345</a:t>
                      </a:r>
                      <a:endParaRPr lang="zh-CN" altLang="zh-CN" sz="2400" b="0" i="0" u="none" strike="noStrike" kern="1200" dirty="0">
                        <a:solidFill>
                          <a:srgbClr val="294A5A"/>
                        </a:solidFill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i="0" u="none" strike="noStrike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a:t>125</a:t>
                      </a:r>
                      <a:endParaRPr lang="zh-CN" altLang="en-US" sz="2400" b="1" i="0" u="none" strike="noStrike" dirty="0">
                        <a:solidFill>
                          <a:srgbClr val="C00000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i="0" u="none" strike="noStrike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a:t>220</a:t>
                      </a:r>
                      <a:endParaRPr lang="zh-CN" altLang="en-US" sz="2400" b="1" i="0" u="none" strike="noStrike" dirty="0">
                        <a:solidFill>
                          <a:srgbClr val="C00000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48876370"/>
                  </a:ext>
                </a:extLst>
              </a:tr>
              <a:tr h="41989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2400" b="0" i="0" u="none" strike="noStrike" kern="1200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72</a:t>
                      </a:r>
                      <a:r>
                        <a:rPr lang="zh-CN" altLang="en-US" sz="2400" b="0" i="0" u="none" strike="noStrike" kern="1200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（权限语句）</a:t>
                      </a:r>
                      <a:endParaRPr lang="zh-CN" altLang="zh-CN" sz="2400" b="0" i="0" u="none" strike="noStrike" kern="1200" dirty="0">
                        <a:solidFill>
                          <a:srgbClr val="294A5A"/>
                        </a:solidFill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i="0" u="none" strike="noStrike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a:t>15</a:t>
                      </a:r>
                      <a:endParaRPr lang="zh-CN" altLang="en-US" sz="2400" b="1" i="0" u="none" strike="noStrike" dirty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i="0" u="none" strike="noStrike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a:t>57</a:t>
                      </a:r>
                      <a:endParaRPr lang="zh-CN" altLang="en-US" sz="2400" b="1" i="0" u="none" strike="noStrike" dirty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68061100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085C1BC7-1213-D40E-4495-21B38CD37163}"/>
              </a:ext>
            </a:extLst>
          </p:cNvPr>
          <p:cNvSpPr txBox="1"/>
          <p:nvPr/>
        </p:nvSpPr>
        <p:spPr>
          <a:xfrm>
            <a:off x="-1" y="2458821"/>
            <a:ext cx="86620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>
              <a:buFont typeface="Wingdings" panose="05000000000000000000" pitchFamily="2" charset="2"/>
              <a:buChar char="p"/>
            </a:pPr>
            <a:r>
              <a:rPr lang="zh-CN" altLang="en-US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长亭</a:t>
            </a:r>
            <a:r>
              <a:rPr lang="en-US" altLang="zh-CN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(</a:t>
            </a:r>
            <a:r>
              <a:rPr lang="zh-CN" altLang="en-US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社区版</a:t>
            </a:r>
            <a:r>
              <a:rPr lang="en-US" altLang="zh-CN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)</a:t>
            </a:r>
            <a:r>
              <a:rPr lang="zh-CN" altLang="en-US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测试结果</a:t>
            </a:r>
            <a:endParaRPr lang="en-US" altLang="zh-CN" sz="2000" dirty="0">
              <a:solidFill>
                <a:schemeClr val="accent2">
                  <a:lumMod val="50000"/>
                </a:schemeClr>
              </a:solidFill>
              <a:ea typeface="Cambria Math" panose="02040503050406030204" pitchFamily="18" charset="0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9E3A47D0-AD11-8924-CDD2-E93CA63951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7164458"/>
              </p:ext>
            </p:extLst>
          </p:nvPr>
        </p:nvGraphicFramePr>
        <p:xfrm>
          <a:off x="1045426" y="2922032"/>
          <a:ext cx="7476404" cy="130313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569482">
                  <a:extLst>
                    <a:ext uri="{9D8B030D-6E8A-4147-A177-3AD203B41FA5}">
                      <a16:colId xmlns:a16="http://schemas.microsoft.com/office/drawing/2014/main" val="2573053902"/>
                    </a:ext>
                  </a:extLst>
                </a:gridCol>
                <a:gridCol w="2453461">
                  <a:extLst>
                    <a:ext uri="{9D8B030D-6E8A-4147-A177-3AD203B41FA5}">
                      <a16:colId xmlns:a16="http://schemas.microsoft.com/office/drawing/2014/main" val="2086608954"/>
                    </a:ext>
                  </a:extLst>
                </a:gridCol>
                <a:gridCol w="2453461">
                  <a:extLst>
                    <a:ext uri="{9D8B030D-6E8A-4147-A177-3AD203B41FA5}">
                      <a16:colId xmlns:a16="http://schemas.microsoft.com/office/drawing/2014/main" val="3998406132"/>
                    </a:ext>
                  </a:extLst>
                </a:gridCol>
              </a:tblGrid>
              <a:tr h="43782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1" i="0" u="none" strike="noStrike" dirty="0">
                          <a:solidFill>
                            <a:srgbClr val="294A5A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总数据</a:t>
                      </a:r>
                      <a:endParaRPr lang="zh-CN" sz="2000" b="1" i="0" u="none" strike="noStrike" dirty="0">
                        <a:solidFill>
                          <a:srgbClr val="294A5A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2000" b="1" i="0" u="none" strike="noStrike" kern="1200" dirty="0">
                          <a:solidFill>
                            <a:srgbClr val="294A5A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注入（有日志）</a:t>
                      </a:r>
                      <a:endParaRPr lang="en-US" altLang="zh-CN" sz="2000" b="1" i="0" u="none" strike="noStrike" kern="1200" dirty="0">
                        <a:solidFill>
                          <a:srgbClr val="294A5A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2000" b="1" i="0" u="none" strike="noStrike" kern="1200">
                          <a:solidFill>
                            <a:srgbClr val="294A5A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非注入</a:t>
                      </a:r>
                      <a:endParaRPr lang="en-US" altLang="zh-CN" sz="2000" b="1" i="0" u="none" strike="noStrike" kern="1200" dirty="0">
                        <a:solidFill>
                          <a:srgbClr val="294A5A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883811956"/>
                  </a:ext>
                </a:extLst>
              </a:tr>
              <a:tr h="43265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2400" b="1" i="0" u="none" strike="noStrike" kern="1200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a:t>345</a:t>
                      </a:r>
                      <a:endParaRPr lang="zh-CN" altLang="zh-CN" sz="2400" b="0" i="0" u="none" strike="noStrike" kern="1200" dirty="0">
                        <a:solidFill>
                          <a:srgbClr val="294A5A"/>
                        </a:solidFill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i="0" u="none" strike="noStrike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a:t>158</a:t>
                      </a:r>
                      <a:endParaRPr lang="zh-CN" altLang="en-US" sz="2400" b="1" i="0" u="none" strike="noStrike" dirty="0">
                        <a:solidFill>
                          <a:srgbClr val="C00000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i="0" u="none" strike="noStrike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a:t>187</a:t>
                      </a:r>
                      <a:endParaRPr lang="zh-CN" altLang="en-US" sz="2400" b="1" i="0" u="none" strike="noStrike" dirty="0">
                        <a:solidFill>
                          <a:srgbClr val="C00000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48876370"/>
                  </a:ext>
                </a:extLst>
              </a:tr>
              <a:tr h="43265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2400" b="0" i="0" u="none" strike="noStrike" kern="1200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72</a:t>
                      </a:r>
                      <a:r>
                        <a:rPr lang="zh-CN" altLang="en-US" sz="2400" b="0" i="0" u="none" strike="noStrike" kern="1200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（权限语句）</a:t>
                      </a:r>
                      <a:endParaRPr lang="zh-CN" altLang="zh-CN" sz="2400" b="0" i="0" u="none" strike="noStrike" kern="1200" dirty="0">
                        <a:solidFill>
                          <a:srgbClr val="294A5A"/>
                        </a:solidFill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i="0" u="none" strike="noStrike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a:t>62</a:t>
                      </a:r>
                      <a:endParaRPr lang="zh-CN" altLang="en-US" sz="2400" b="1" i="0" u="none" strike="noStrike" dirty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i="0" u="none" strike="noStrike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a:t>10</a:t>
                      </a:r>
                      <a:endParaRPr lang="zh-CN" altLang="en-US" sz="2400" b="1" i="0" u="none" strike="noStrike" dirty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68061100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22AD266F-BB9F-D62F-8752-E28E63D1E812}"/>
              </a:ext>
            </a:extLst>
          </p:cNvPr>
          <p:cNvSpPr txBox="1"/>
          <p:nvPr/>
        </p:nvSpPr>
        <p:spPr>
          <a:xfrm>
            <a:off x="0" y="4289595"/>
            <a:ext cx="86620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>
              <a:buFont typeface="Wingdings" panose="05000000000000000000" pitchFamily="2" charset="2"/>
              <a:buChar char="p"/>
            </a:pPr>
            <a:r>
              <a:rPr lang="zh-CN" altLang="en-US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长亭</a:t>
            </a:r>
            <a:r>
              <a:rPr lang="en-US" altLang="zh-CN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(</a:t>
            </a:r>
            <a:r>
              <a:rPr lang="zh-CN" altLang="en-US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网页版</a:t>
            </a:r>
            <a:r>
              <a:rPr lang="en-US" altLang="zh-CN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)</a:t>
            </a:r>
            <a:r>
              <a:rPr lang="zh-CN" altLang="en-US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测试结果</a:t>
            </a:r>
            <a:endParaRPr lang="en-US" altLang="zh-CN" sz="2000" dirty="0">
              <a:solidFill>
                <a:schemeClr val="accent2">
                  <a:lumMod val="50000"/>
                </a:schemeClr>
              </a:solidFill>
              <a:ea typeface="Cambria Math" panose="02040503050406030204" pitchFamily="18" charset="0"/>
            </a:endParaRP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CA8E761D-503E-98AE-95F8-6549066FD6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6624836"/>
              </p:ext>
            </p:extLst>
          </p:nvPr>
        </p:nvGraphicFramePr>
        <p:xfrm>
          <a:off x="1045426" y="4775186"/>
          <a:ext cx="7476404" cy="130313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569482">
                  <a:extLst>
                    <a:ext uri="{9D8B030D-6E8A-4147-A177-3AD203B41FA5}">
                      <a16:colId xmlns:a16="http://schemas.microsoft.com/office/drawing/2014/main" val="2573053902"/>
                    </a:ext>
                  </a:extLst>
                </a:gridCol>
                <a:gridCol w="2453461">
                  <a:extLst>
                    <a:ext uri="{9D8B030D-6E8A-4147-A177-3AD203B41FA5}">
                      <a16:colId xmlns:a16="http://schemas.microsoft.com/office/drawing/2014/main" val="2086608954"/>
                    </a:ext>
                  </a:extLst>
                </a:gridCol>
                <a:gridCol w="2453461">
                  <a:extLst>
                    <a:ext uri="{9D8B030D-6E8A-4147-A177-3AD203B41FA5}">
                      <a16:colId xmlns:a16="http://schemas.microsoft.com/office/drawing/2014/main" val="3998406132"/>
                    </a:ext>
                  </a:extLst>
                </a:gridCol>
              </a:tblGrid>
              <a:tr h="43782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1" i="0" u="none" strike="noStrike" dirty="0">
                          <a:solidFill>
                            <a:srgbClr val="294A5A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总数据</a:t>
                      </a:r>
                      <a:endParaRPr lang="zh-CN" sz="2000" b="1" i="0" u="none" strike="noStrike" dirty="0">
                        <a:solidFill>
                          <a:srgbClr val="294A5A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2000" b="1" i="0" u="none" strike="noStrike" kern="1200" dirty="0">
                          <a:solidFill>
                            <a:srgbClr val="294A5A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注入（有日志）</a:t>
                      </a:r>
                      <a:endParaRPr lang="en-US" altLang="zh-CN" sz="2000" b="1" i="0" u="none" strike="noStrike" kern="1200" dirty="0">
                        <a:solidFill>
                          <a:srgbClr val="294A5A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2000" b="1" i="0" u="none" strike="noStrike" kern="1200">
                          <a:solidFill>
                            <a:srgbClr val="294A5A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非注入</a:t>
                      </a:r>
                      <a:endParaRPr lang="en-US" altLang="zh-CN" sz="2000" b="1" i="0" u="none" strike="noStrike" kern="1200" dirty="0">
                        <a:solidFill>
                          <a:srgbClr val="294A5A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883811956"/>
                  </a:ext>
                </a:extLst>
              </a:tr>
              <a:tr h="43265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2400" b="1" i="0" u="none" strike="noStrike" kern="1200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a:t>345</a:t>
                      </a:r>
                      <a:endParaRPr lang="zh-CN" altLang="zh-CN" sz="2400" b="0" i="0" u="none" strike="noStrike" kern="1200" dirty="0">
                        <a:solidFill>
                          <a:srgbClr val="294A5A"/>
                        </a:solidFill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i="0" u="none" strike="noStrike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a:t>135</a:t>
                      </a:r>
                      <a:endParaRPr lang="zh-CN" altLang="en-US" sz="2400" b="1" i="0" u="none" strike="noStrike" dirty="0">
                        <a:solidFill>
                          <a:srgbClr val="C00000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i="0" u="none" strike="noStrike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a:t>210</a:t>
                      </a:r>
                      <a:endParaRPr lang="zh-CN" altLang="en-US" sz="2400" b="1" i="0" u="none" strike="noStrike" dirty="0">
                        <a:solidFill>
                          <a:srgbClr val="C00000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48876370"/>
                  </a:ext>
                </a:extLst>
              </a:tr>
              <a:tr h="43265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2400" b="0" i="0" u="none" strike="noStrike" kern="1200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72</a:t>
                      </a:r>
                      <a:r>
                        <a:rPr lang="zh-CN" altLang="en-US" sz="2400" b="0" i="0" u="none" strike="noStrike" kern="1200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（权限语句）</a:t>
                      </a:r>
                      <a:endParaRPr lang="zh-CN" altLang="zh-CN" sz="2400" b="0" i="0" u="none" strike="noStrike" kern="1200" dirty="0">
                        <a:solidFill>
                          <a:srgbClr val="294A5A"/>
                        </a:solidFill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i="0" u="none" strike="noStrike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a:t>49</a:t>
                      </a:r>
                      <a:endParaRPr lang="zh-CN" altLang="en-US" sz="2400" b="1" i="0" u="none" strike="noStrike" dirty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i="0" u="none" strike="noStrike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a:t>23</a:t>
                      </a:r>
                      <a:endParaRPr lang="zh-CN" altLang="en-US" sz="2400" b="1" i="0" u="none" strike="noStrike" dirty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680611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1779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7567"/>
    </mc:Choice>
    <mc:Fallback xmlns="">
      <p:transition advTm="7567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93674" y="167640"/>
            <a:ext cx="6282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注入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友商测试结果对比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71227C0-8E28-0594-E2E1-3F7F6C9B565A}"/>
              </a:ext>
            </a:extLst>
          </p:cNvPr>
          <p:cNvSpPr txBox="1"/>
          <p:nvPr/>
        </p:nvSpPr>
        <p:spPr>
          <a:xfrm>
            <a:off x="188193" y="771282"/>
            <a:ext cx="87676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285750" lvl="3" indent="-285750"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Cambria Math" panose="02040503050406030204" pitchFamily="18" charset="0"/>
              </a:rPr>
              <a:t>长亭网页版，长亭社区版和深信服检测结果比较（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Cambria Math" panose="02040503050406030204" pitchFamily="18" charset="0"/>
              </a:rPr>
              <a:t>345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Cambria Math" panose="02040503050406030204" pitchFamily="18" charset="0"/>
              </a:rPr>
              <a:t>条）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07DD785F-7B6D-1879-62A1-C1FE839D8811}"/>
              </a:ext>
            </a:extLst>
          </p:cNvPr>
          <p:cNvSpPr/>
          <p:nvPr/>
        </p:nvSpPr>
        <p:spPr bwMode="auto">
          <a:xfrm>
            <a:off x="1714140" y="3220277"/>
            <a:ext cx="2350481" cy="2278782"/>
          </a:xfrm>
          <a:prstGeom prst="ellipse">
            <a:avLst/>
          </a:prstGeom>
          <a:noFill/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rgbClr val="FFC000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3F1716A9-EBAD-4845-3D48-D8CC4F0831E3}"/>
              </a:ext>
            </a:extLst>
          </p:cNvPr>
          <p:cNvSpPr/>
          <p:nvPr/>
        </p:nvSpPr>
        <p:spPr bwMode="auto">
          <a:xfrm>
            <a:off x="2319921" y="2159579"/>
            <a:ext cx="2350481" cy="2278782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507C6A89-A52F-E6DB-435E-C6D5E485C6D5}"/>
              </a:ext>
            </a:extLst>
          </p:cNvPr>
          <p:cNvSpPr/>
          <p:nvPr/>
        </p:nvSpPr>
        <p:spPr bwMode="auto">
          <a:xfrm>
            <a:off x="3020739" y="3117561"/>
            <a:ext cx="2350481" cy="2278782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804BB06-4D05-530C-98D2-C77BE27BE431}"/>
              </a:ext>
            </a:extLst>
          </p:cNvPr>
          <p:cNvSpPr txBox="1"/>
          <p:nvPr/>
        </p:nvSpPr>
        <p:spPr>
          <a:xfrm>
            <a:off x="3113293" y="2481474"/>
            <a:ext cx="603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en-US" altLang="zh-CN" sz="2400" dirty="0">
                <a:solidFill>
                  <a:schemeClr val="tx1"/>
                </a:solidFill>
                <a:ea typeface="Cambria Math" panose="02040503050406030204" pitchFamily="18" charset="0"/>
              </a:rPr>
              <a:t>2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EC704B1-ED90-2F51-81CF-5B6956D588DD}"/>
              </a:ext>
            </a:extLst>
          </p:cNvPr>
          <p:cNvSpPr txBox="1"/>
          <p:nvPr/>
        </p:nvSpPr>
        <p:spPr>
          <a:xfrm>
            <a:off x="2014152" y="4580784"/>
            <a:ext cx="603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en-US" altLang="zh-CN" sz="2400" dirty="0">
                <a:solidFill>
                  <a:schemeClr val="tx1"/>
                </a:solidFill>
                <a:ea typeface="Cambria Math" panose="02040503050406030204" pitchFamily="18" charset="0"/>
              </a:rPr>
              <a:t>19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7321E95-0E19-D895-BAC0-45E2ECD7EC85}"/>
              </a:ext>
            </a:extLst>
          </p:cNvPr>
          <p:cNvSpPr txBox="1"/>
          <p:nvPr/>
        </p:nvSpPr>
        <p:spPr>
          <a:xfrm>
            <a:off x="2197024" y="3365804"/>
            <a:ext cx="10460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en-US" altLang="zh-CN" sz="2400" dirty="0">
                <a:ea typeface="Cambria Math" panose="02040503050406030204" pitchFamily="18" charset="0"/>
              </a:rPr>
              <a:t>72</a:t>
            </a:r>
            <a:endParaRPr lang="en-US" altLang="zh-CN" sz="2400" dirty="0">
              <a:solidFill>
                <a:schemeClr val="accent2">
                  <a:lumMod val="50000"/>
                </a:schemeClr>
              </a:solidFill>
              <a:ea typeface="Cambria Math" panose="020405030504060302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CF0905D-E1C0-7B1D-7F7D-162968BB8D92}"/>
              </a:ext>
            </a:extLst>
          </p:cNvPr>
          <p:cNvSpPr txBox="1"/>
          <p:nvPr/>
        </p:nvSpPr>
        <p:spPr>
          <a:xfrm>
            <a:off x="3221933" y="3687103"/>
            <a:ext cx="603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en-US" altLang="zh-CN" sz="2400" dirty="0">
                <a:ea typeface="Cambria Math" panose="02040503050406030204" pitchFamily="18" charset="0"/>
              </a:rPr>
              <a:t>58</a:t>
            </a:r>
            <a:endParaRPr lang="en-US" altLang="zh-CN" sz="2400" dirty="0">
              <a:solidFill>
                <a:schemeClr val="accent2">
                  <a:lumMod val="50000"/>
                </a:schemeClr>
              </a:solidFill>
              <a:ea typeface="Cambria Math" panose="020405030504060302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73AD670-3BA8-7E0F-37FF-F35B4558F2DD}"/>
              </a:ext>
            </a:extLst>
          </p:cNvPr>
          <p:cNvSpPr txBox="1"/>
          <p:nvPr/>
        </p:nvSpPr>
        <p:spPr>
          <a:xfrm>
            <a:off x="3252841" y="4483095"/>
            <a:ext cx="603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en-US" altLang="zh-CN" sz="2400" dirty="0">
                <a:ea typeface="Cambria Math" panose="02040503050406030204" pitchFamily="18" charset="0"/>
              </a:rPr>
              <a:t>9</a:t>
            </a:r>
            <a:endParaRPr lang="en-US" altLang="zh-CN" sz="2400" dirty="0">
              <a:solidFill>
                <a:schemeClr val="accent2">
                  <a:lumMod val="50000"/>
                </a:schemeClr>
              </a:solidFill>
              <a:ea typeface="Cambria Math" panose="020405030504060302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01E9F7C-976B-8D66-DDC3-6D98C05E7605}"/>
              </a:ext>
            </a:extLst>
          </p:cNvPr>
          <p:cNvSpPr txBox="1"/>
          <p:nvPr/>
        </p:nvSpPr>
        <p:spPr>
          <a:xfrm>
            <a:off x="3899969" y="3298970"/>
            <a:ext cx="603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en-US" altLang="zh-CN" sz="2400" dirty="0">
                <a:ea typeface="Cambria Math" panose="02040503050406030204" pitchFamily="18" charset="0"/>
              </a:rPr>
              <a:t>3</a:t>
            </a:r>
            <a:endParaRPr lang="en-US" altLang="zh-CN" sz="2400" dirty="0">
              <a:solidFill>
                <a:schemeClr val="accent2">
                  <a:lumMod val="50000"/>
                </a:schemeClr>
              </a:solidFill>
              <a:ea typeface="Cambria Math" panose="02040503050406030204" pitchFamily="18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66F39BC-47A0-4E95-E6A8-A2EA7228230C}"/>
              </a:ext>
            </a:extLst>
          </p:cNvPr>
          <p:cNvSpPr txBox="1"/>
          <p:nvPr/>
        </p:nvSpPr>
        <p:spPr>
          <a:xfrm>
            <a:off x="4208588" y="4388937"/>
            <a:ext cx="603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en-US" altLang="zh-CN" sz="2400" dirty="0">
                <a:ea typeface="Cambria Math" panose="02040503050406030204" pitchFamily="18" charset="0"/>
              </a:rPr>
              <a:t>55</a:t>
            </a:r>
            <a:endParaRPr lang="en-US" altLang="zh-CN" sz="2400" dirty="0">
              <a:solidFill>
                <a:schemeClr val="accent2">
                  <a:lumMod val="50000"/>
                </a:schemeClr>
              </a:solidFill>
              <a:ea typeface="Cambria Math" panose="02040503050406030204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54EBBD-C8E3-6561-80C0-267BC484C774}"/>
              </a:ext>
            </a:extLst>
          </p:cNvPr>
          <p:cNvSpPr txBox="1"/>
          <p:nvPr/>
        </p:nvSpPr>
        <p:spPr>
          <a:xfrm>
            <a:off x="5208339" y="2923548"/>
            <a:ext cx="9619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en-US" altLang="zh-CN" sz="2400" dirty="0">
                <a:solidFill>
                  <a:schemeClr val="tx1"/>
                </a:solidFill>
                <a:ea typeface="Cambria Math" panose="02040503050406030204" pitchFamily="18" charset="0"/>
              </a:rPr>
              <a:t>117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6578AF1-49FF-73D2-93CB-F592E775A0EA}"/>
              </a:ext>
            </a:extLst>
          </p:cNvPr>
          <p:cNvSpPr txBox="1"/>
          <p:nvPr/>
        </p:nvSpPr>
        <p:spPr>
          <a:xfrm>
            <a:off x="2452751" y="1783709"/>
            <a:ext cx="1964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zh-CN" altLang="en-US" sz="2400" dirty="0">
                <a:solidFill>
                  <a:srgbClr val="C00000"/>
                </a:solidFill>
                <a:ea typeface="Cambria Math" panose="02040503050406030204" pitchFamily="18" charset="0"/>
              </a:rPr>
              <a:t>长亭网页版</a:t>
            </a:r>
            <a:endParaRPr lang="en-US" altLang="zh-CN" sz="2400" dirty="0">
              <a:solidFill>
                <a:srgbClr val="C00000"/>
              </a:solidFill>
              <a:ea typeface="Cambria Math" panose="02040503050406030204" pitchFamily="18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546E1AF-1CEA-CBF1-8C2F-D9C8F2F5D353}"/>
              </a:ext>
            </a:extLst>
          </p:cNvPr>
          <p:cNvSpPr txBox="1"/>
          <p:nvPr/>
        </p:nvSpPr>
        <p:spPr>
          <a:xfrm>
            <a:off x="582906" y="4101871"/>
            <a:ext cx="1849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zh-CN" altLang="en-US" sz="2400" dirty="0">
                <a:solidFill>
                  <a:srgbClr val="FFC000"/>
                </a:solidFill>
                <a:ea typeface="Cambria Math" panose="02040503050406030204" pitchFamily="18" charset="0"/>
              </a:rPr>
              <a:t>长亭社区版</a:t>
            </a:r>
            <a:endParaRPr lang="en-US" altLang="zh-CN" sz="2400" dirty="0">
              <a:solidFill>
                <a:srgbClr val="FFC000"/>
              </a:solidFill>
              <a:ea typeface="Cambria Math" panose="02040503050406030204" pitchFamily="18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6AA056C-EE61-A7E3-FD46-3C0FD6182CFD}"/>
              </a:ext>
            </a:extLst>
          </p:cNvPr>
          <p:cNvSpPr txBox="1"/>
          <p:nvPr/>
        </p:nvSpPr>
        <p:spPr>
          <a:xfrm>
            <a:off x="4167595" y="5152723"/>
            <a:ext cx="17893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zh-CN" altLang="en-US" sz="2400" dirty="0">
                <a:solidFill>
                  <a:srgbClr val="00B0F0"/>
                </a:solidFill>
                <a:ea typeface="Cambria Math" panose="02040503050406030204" pitchFamily="18" charset="0"/>
              </a:rPr>
              <a:t>深信服</a:t>
            </a:r>
            <a:endParaRPr lang="en-US" altLang="zh-CN" sz="2400" dirty="0">
              <a:solidFill>
                <a:srgbClr val="00B0F0"/>
              </a:solidFill>
              <a:ea typeface="Cambria Math" panose="02040503050406030204" pitchFamily="18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55BD068-28CA-4481-BDC7-77EC81D41F9D}"/>
              </a:ext>
            </a:extLst>
          </p:cNvPr>
          <p:cNvSpPr txBox="1"/>
          <p:nvPr/>
        </p:nvSpPr>
        <p:spPr>
          <a:xfrm>
            <a:off x="5090648" y="2479097"/>
            <a:ext cx="11973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zh-CN" altLang="en-US" sz="2400" dirty="0">
                <a:ea typeface="Cambria Math" panose="02040503050406030204" pitchFamily="18" charset="0"/>
              </a:rPr>
              <a:t>非注入</a:t>
            </a:r>
            <a:endParaRPr lang="en-US" altLang="zh-CN" sz="2400" dirty="0">
              <a:ea typeface="Cambria Math" panose="02040503050406030204" pitchFamily="18" charset="0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76242D13-6FC6-069A-7627-A3FEC79DF8CF}"/>
              </a:ext>
            </a:extLst>
          </p:cNvPr>
          <p:cNvSpPr/>
          <p:nvPr/>
        </p:nvSpPr>
        <p:spPr bwMode="auto">
          <a:xfrm>
            <a:off x="611485" y="1603027"/>
            <a:ext cx="6068105" cy="4751298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cxnSp>
        <p:nvCxnSpPr>
          <p:cNvPr id="24" name="直线箭头连接符 4">
            <a:extLst>
              <a:ext uri="{FF2B5EF4-FFF2-40B4-BE49-F238E27FC236}">
                <a16:creationId xmlns:a16="http://schemas.microsoft.com/office/drawing/2014/main" id="{9495D205-E706-8ECB-FBA1-4525C255456F}"/>
              </a:ext>
            </a:extLst>
          </p:cNvPr>
          <p:cNvCxnSpPr>
            <a:cxnSpLocks/>
          </p:cNvCxnSpPr>
          <p:nvPr/>
        </p:nvCxnSpPr>
        <p:spPr>
          <a:xfrm flipV="1">
            <a:off x="4922810" y="3958629"/>
            <a:ext cx="2292886" cy="683818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23902F30-F7D5-D1EA-657E-C41041A5D155}"/>
              </a:ext>
            </a:extLst>
          </p:cNvPr>
          <p:cNvSpPr txBox="1"/>
          <p:nvPr/>
        </p:nvSpPr>
        <p:spPr>
          <a:xfrm>
            <a:off x="6708169" y="3540171"/>
            <a:ext cx="25938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ea typeface="Cambria Math" panose="02040503050406030204" pitchFamily="18" charset="0"/>
              </a:rPr>
              <a:t>包括不返还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ea typeface="Cambria Math" panose="02040503050406030204" pitchFamily="18" charset="0"/>
              </a:rPr>
              <a:t>URL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ea typeface="Cambria Math" panose="02040503050406030204" pitchFamily="18" charset="0"/>
              </a:rPr>
              <a:t>的日志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ea typeface="Cambria Math" panose="02040503050406030204" pitchFamily="18" charset="0"/>
              </a:rPr>
              <a:t>43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ea typeface="Cambria Math" panose="02040503050406030204" pitchFamily="18" charset="0"/>
              </a:rPr>
              <a:t>条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ea typeface="Cambria Math" panose="020405030504060302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7567"/>
    </mc:Choice>
    <mc:Fallback xmlns="">
      <p:transition advTm="7567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93674" y="167640"/>
            <a:ext cx="6282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注入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友商测试结果对比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16130" y="763585"/>
            <a:ext cx="87676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285750" lvl="3" indent="-285750"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Cambria Math" panose="02040503050406030204" pitchFamily="18" charset="0"/>
              </a:rPr>
              <a:t>长亭网页版，长亭社区版和深信服检测结果比较（权限语句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Cambria Math" panose="02040503050406030204" pitchFamily="18" charset="0"/>
              </a:rPr>
              <a:t>72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Cambria Math" panose="02040503050406030204" pitchFamily="18" charset="0"/>
              </a:rPr>
              <a:t>条）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82213D7F-032B-6FAB-4F91-DEF694B59E75}"/>
              </a:ext>
            </a:extLst>
          </p:cNvPr>
          <p:cNvSpPr/>
          <p:nvPr/>
        </p:nvSpPr>
        <p:spPr bwMode="auto">
          <a:xfrm>
            <a:off x="1510763" y="3578805"/>
            <a:ext cx="2350481" cy="2278782"/>
          </a:xfrm>
          <a:prstGeom prst="ellipse">
            <a:avLst/>
          </a:prstGeom>
          <a:noFill/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rgbClr val="FFC000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8A029E76-06F8-A1FC-8FF0-645C8FCA2660}"/>
              </a:ext>
            </a:extLst>
          </p:cNvPr>
          <p:cNvSpPr/>
          <p:nvPr/>
        </p:nvSpPr>
        <p:spPr bwMode="auto">
          <a:xfrm>
            <a:off x="2116544" y="2518107"/>
            <a:ext cx="2350481" cy="2278782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291CD053-E838-1582-0418-8F717B30E945}"/>
              </a:ext>
            </a:extLst>
          </p:cNvPr>
          <p:cNvSpPr/>
          <p:nvPr/>
        </p:nvSpPr>
        <p:spPr bwMode="auto">
          <a:xfrm>
            <a:off x="2817362" y="3476089"/>
            <a:ext cx="2350481" cy="2278782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19C8A2F-6A8F-1F4C-894A-83F079C44D3A}"/>
              </a:ext>
            </a:extLst>
          </p:cNvPr>
          <p:cNvSpPr txBox="1"/>
          <p:nvPr/>
        </p:nvSpPr>
        <p:spPr>
          <a:xfrm>
            <a:off x="2909916" y="2840002"/>
            <a:ext cx="603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en-US" altLang="zh-CN" sz="2400" dirty="0">
                <a:ea typeface="Cambria Math" panose="02040503050406030204" pitchFamily="18" charset="0"/>
              </a:rPr>
              <a:t>0</a:t>
            </a:r>
            <a:endParaRPr lang="en-US" altLang="zh-CN" sz="2400" dirty="0">
              <a:solidFill>
                <a:schemeClr val="accent2">
                  <a:lumMod val="50000"/>
                </a:schemeClr>
              </a:solidFill>
              <a:ea typeface="Cambria Math" panose="020405030504060302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3A02E5F-1E78-FEC4-CAF9-6DFCF776BCF1}"/>
              </a:ext>
            </a:extLst>
          </p:cNvPr>
          <p:cNvSpPr txBox="1"/>
          <p:nvPr/>
        </p:nvSpPr>
        <p:spPr>
          <a:xfrm>
            <a:off x="1810775" y="4939312"/>
            <a:ext cx="603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en-US" altLang="zh-CN" sz="2400" dirty="0">
                <a:ea typeface="Cambria Math" panose="02040503050406030204" pitchFamily="18" charset="0"/>
              </a:rPr>
              <a:t>12</a:t>
            </a:r>
            <a:endParaRPr lang="en-US" altLang="zh-CN" sz="2400" dirty="0">
              <a:solidFill>
                <a:schemeClr val="accent2">
                  <a:lumMod val="50000"/>
                </a:schemeClr>
              </a:solidFill>
              <a:ea typeface="Cambria Math" panose="020405030504060302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9EEAC6B-8F46-96F0-2D41-B43BA4616F36}"/>
              </a:ext>
            </a:extLst>
          </p:cNvPr>
          <p:cNvSpPr txBox="1"/>
          <p:nvPr/>
        </p:nvSpPr>
        <p:spPr>
          <a:xfrm>
            <a:off x="1993647" y="3724332"/>
            <a:ext cx="10460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en-US" altLang="zh-CN" sz="2400" dirty="0">
                <a:solidFill>
                  <a:schemeClr val="tx1"/>
                </a:solidFill>
                <a:ea typeface="Cambria Math" panose="02040503050406030204" pitchFamily="18" charset="0"/>
              </a:rPr>
              <a:t>40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2FC4B-E096-242A-0643-91D2AE7FD5A2}"/>
              </a:ext>
            </a:extLst>
          </p:cNvPr>
          <p:cNvSpPr txBox="1"/>
          <p:nvPr/>
        </p:nvSpPr>
        <p:spPr>
          <a:xfrm>
            <a:off x="3018556" y="4045631"/>
            <a:ext cx="603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en-US" altLang="zh-CN" sz="2400" dirty="0">
                <a:solidFill>
                  <a:schemeClr val="tx1"/>
                </a:solidFill>
                <a:ea typeface="Cambria Math" panose="02040503050406030204" pitchFamily="18" charset="0"/>
              </a:rPr>
              <a:t>9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768179A-EEEB-2CF6-1945-10E547A08B8A}"/>
              </a:ext>
            </a:extLst>
          </p:cNvPr>
          <p:cNvSpPr txBox="1"/>
          <p:nvPr/>
        </p:nvSpPr>
        <p:spPr>
          <a:xfrm>
            <a:off x="3049464" y="4841623"/>
            <a:ext cx="603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en-US" altLang="zh-CN" sz="2400" dirty="0">
                <a:solidFill>
                  <a:schemeClr val="tx1"/>
                </a:solidFill>
                <a:ea typeface="Cambria Math" panose="02040503050406030204" pitchFamily="18" charset="0"/>
              </a:rPr>
              <a:t>1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55D6EC4-04A9-2831-8E1F-C0E55B769FF9}"/>
              </a:ext>
            </a:extLst>
          </p:cNvPr>
          <p:cNvSpPr txBox="1"/>
          <p:nvPr/>
        </p:nvSpPr>
        <p:spPr>
          <a:xfrm>
            <a:off x="3696592" y="3657498"/>
            <a:ext cx="603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en-US" altLang="zh-CN" sz="2400" dirty="0">
                <a:ea typeface="Cambria Math" panose="02040503050406030204" pitchFamily="18" charset="0"/>
              </a:rPr>
              <a:t>0</a:t>
            </a:r>
            <a:endParaRPr lang="en-US" altLang="zh-CN" sz="2400" dirty="0">
              <a:solidFill>
                <a:schemeClr val="accent2">
                  <a:lumMod val="50000"/>
                </a:schemeClr>
              </a:solidFill>
              <a:ea typeface="Cambria Math" panose="020405030504060302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16F87EE-D805-4D38-9B1A-2DE7AAC89E3A}"/>
              </a:ext>
            </a:extLst>
          </p:cNvPr>
          <p:cNvSpPr txBox="1"/>
          <p:nvPr/>
        </p:nvSpPr>
        <p:spPr>
          <a:xfrm>
            <a:off x="3973610" y="4718196"/>
            <a:ext cx="603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en-US" altLang="zh-CN" sz="2400" dirty="0">
                <a:ea typeface="Cambria Math" panose="02040503050406030204" pitchFamily="18" charset="0"/>
              </a:rPr>
              <a:t>5</a:t>
            </a:r>
            <a:endParaRPr lang="en-US" altLang="zh-CN" sz="2400" dirty="0">
              <a:solidFill>
                <a:schemeClr val="accent2">
                  <a:lumMod val="50000"/>
                </a:schemeClr>
              </a:solidFill>
              <a:ea typeface="Cambria Math" panose="020405030504060302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ABD65A4-E44F-5F66-A771-969F950B3D3B}"/>
              </a:ext>
            </a:extLst>
          </p:cNvPr>
          <p:cNvSpPr txBox="1"/>
          <p:nvPr/>
        </p:nvSpPr>
        <p:spPr>
          <a:xfrm>
            <a:off x="5004962" y="3282076"/>
            <a:ext cx="9619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en-US" altLang="zh-CN" sz="2400" dirty="0">
                <a:solidFill>
                  <a:schemeClr val="tx1"/>
                </a:solidFill>
                <a:ea typeface="Cambria Math" panose="02040503050406030204" pitchFamily="18" charset="0"/>
              </a:rPr>
              <a:t>4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53A9FA1-2740-121B-5B65-985196F3F937}"/>
              </a:ext>
            </a:extLst>
          </p:cNvPr>
          <p:cNvSpPr txBox="1"/>
          <p:nvPr/>
        </p:nvSpPr>
        <p:spPr>
          <a:xfrm>
            <a:off x="2249374" y="2142237"/>
            <a:ext cx="1964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zh-CN" altLang="en-US" sz="2400" dirty="0">
                <a:solidFill>
                  <a:srgbClr val="C00000"/>
                </a:solidFill>
                <a:ea typeface="Cambria Math" panose="02040503050406030204" pitchFamily="18" charset="0"/>
              </a:rPr>
              <a:t>长亭网页版</a:t>
            </a:r>
            <a:endParaRPr lang="en-US" altLang="zh-CN" sz="2400" dirty="0">
              <a:solidFill>
                <a:srgbClr val="C00000"/>
              </a:solidFill>
              <a:ea typeface="Cambria Math" panose="02040503050406030204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B573439-C749-A9C7-D5B7-B223B08358B7}"/>
              </a:ext>
            </a:extLst>
          </p:cNvPr>
          <p:cNvSpPr txBox="1"/>
          <p:nvPr/>
        </p:nvSpPr>
        <p:spPr>
          <a:xfrm>
            <a:off x="379529" y="4460399"/>
            <a:ext cx="1849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zh-CN" altLang="en-US" sz="2400" dirty="0">
                <a:solidFill>
                  <a:srgbClr val="FFC000"/>
                </a:solidFill>
                <a:ea typeface="Cambria Math" panose="02040503050406030204" pitchFamily="18" charset="0"/>
              </a:rPr>
              <a:t>长亭社区版</a:t>
            </a:r>
            <a:endParaRPr lang="en-US" altLang="zh-CN" sz="2400" dirty="0">
              <a:solidFill>
                <a:srgbClr val="FFC000"/>
              </a:solidFill>
              <a:ea typeface="Cambria Math" panose="020405030504060302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44A6D41-3EEE-8DE9-FC60-E5F7E6B982E3}"/>
              </a:ext>
            </a:extLst>
          </p:cNvPr>
          <p:cNvSpPr txBox="1"/>
          <p:nvPr/>
        </p:nvSpPr>
        <p:spPr>
          <a:xfrm>
            <a:off x="3964218" y="5511251"/>
            <a:ext cx="17893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zh-CN" altLang="en-US" sz="2400" dirty="0">
                <a:solidFill>
                  <a:srgbClr val="00B0F0"/>
                </a:solidFill>
                <a:ea typeface="Cambria Math" panose="02040503050406030204" pitchFamily="18" charset="0"/>
              </a:rPr>
              <a:t>深信服</a:t>
            </a:r>
            <a:endParaRPr lang="en-US" altLang="zh-CN" sz="2400" dirty="0">
              <a:solidFill>
                <a:srgbClr val="00B0F0"/>
              </a:solidFill>
              <a:ea typeface="Cambria Math" panose="02040503050406030204" pitchFamily="18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FF94346-E41B-03F7-0189-80C6440427A8}"/>
              </a:ext>
            </a:extLst>
          </p:cNvPr>
          <p:cNvSpPr txBox="1"/>
          <p:nvPr/>
        </p:nvSpPr>
        <p:spPr>
          <a:xfrm>
            <a:off x="4887271" y="2837625"/>
            <a:ext cx="11973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zh-CN" altLang="en-US" sz="2400">
                <a:ea typeface="Cambria Math" panose="02040503050406030204" pitchFamily="18" charset="0"/>
              </a:rPr>
              <a:t>非注入</a:t>
            </a:r>
            <a:endParaRPr lang="en-US" altLang="zh-CN" sz="2400" dirty="0">
              <a:ea typeface="Cambria Math" panose="02040503050406030204" pitchFamily="18" charset="0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ABAD1785-43EC-14F4-CD0B-1FBFCFA8807E}"/>
              </a:ext>
            </a:extLst>
          </p:cNvPr>
          <p:cNvSpPr/>
          <p:nvPr/>
        </p:nvSpPr>
        <p:spPr bwMode="auto">
          <a:xfrm>
            <a:off x="408108" y="1961555"/>
            <a:ext cx="6068105" cy="4751298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cxnSp>
        <p:nvCxnSpPr>
          <p:cNvPr id="22" name="直线箭头连接符 4">
            <a:extLst>
              <a:ext uri="{FF2B5EF4-FFF2-40B4-BE49-F238E27FC236}">
                <a16:creationId xmlns:a16="http://schemas.microsoft.com/office/drawing/2014/main" id="{1CDD9CA0-2E17-CC4D-CAFA-A5D53FD290BC}"/>
              </a:ext>
            </a:extLst>
          </p:cNvPr>
          <p:cNvCxnSpPr>
            <a:cxnSpLocks/>
          </p:cNvCxnSpPr>
          <p:nvPr/>
        </p:nvCxnSpPr>
        <p:spPr>
          <a:xfrm flipV="1">
            <a:off x="4666211" y="4276463"/>
            <a:ext cx="2292886" cy="683818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F84856B5-7EF1-B5FB-39AD-39EC565E5F8E}"/>
              </a:ext>
            </a:extLst>
          </p:cNvPr>
          <p:cNvSpPr txBox="1"/>
          <p:nvPr/>
        </p:nvSpPr>
        <p:spPr>
          <a:xfrm>
            <a:off x="6599110" y="3878220"/>
            <a:ext cx="25938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0" indent="0" algn="ctr">
              <a:buNone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ea typeface="Cambria Math" panose="02040503050406030204" pitchFamily="18" charset="0"/>
              </a:rPr>
              <a:t>包括不返还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ea typeface="Cambria Math" panose="02040503050406030204" pitchFamily="18" charset="0"/>
              </a:rPr>
              <a:t>URL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ea typeface="Cambria Math" panose="02040503050406030204" pitchFamily="18" charset="0"/>
              </a:rPr>
              <a:t>的日志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ea typeface="Cambria Math" panose="02040503050406030204" pitchFamily="18" charset="0"/>
              </a:rPr>
              <a:t>4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ea typeface="Cambria Math" panose="02040503050406030204" pitchFamily="18" charset="0"/>
              </a:rPr>
              <a:t>条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ea typeface="Cambria Math" panose="02040503050406030204" pitchFamily="18" charset="0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EE86C97-03A1-3CB6-8278-17F3A622ACF9}"/>
              </a:ext>
            </a:extLst>
          </p:cNvPr>
          <p:cNvSpPr txBox="1"/>
          <p:nvPr/>
        </p:nvSpPr>
        <p:spPr>
          <a:xfrm>
            <a:off x="521670" y="1101072"/>
            <a:ext cx="789071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权限语句数据集</a:t>
            </a:r>
            <a:r>
              <a:rPr lang="en-US" altLang="zh-CN" dirty="0"/>
              <a:t>(72</a:t>
            </a:r>
            <a:r>
              <a:rPr lang="zh-CN" altLang="en-US" dirty="0"/>
              <a:t>条</a:t>
            </a:r>
            <a:r>
              <a:rPr lang="en-US" altLang="zh-CN" dirty="0"/>
              <a:t>)</a:t>
            </a:r>
            <a:r>
              <a:rPr lang="zh-CN" altLang="en-US" dirty="0"/>
              <a:t>，主要是构造的用于测试安全权限语句是否存在注入可能的用例。安全权限语句指的是对</a:t>
            </a:r>
            <a:r>
              <a:rPr lang="en-US" altLang="zh-CN" dirty="0"/>
              <a:t>Struts2</a:t>
            </a:r>
            <a:r>
              <a:rPr lang="zh-CN" altLang="en-US" dirty="0"/>
              <a:t>中限制安全权限或者属性进行修改的语句，通常与</a:t>
            </a:r>
            <a:r>
              <a:rPr lang="en-US" altLang="zh-CN" dirty="0"/>
              <a:t>Java</a:t>
            </a:r>
            <a:r>
              <a:rPr lang="zh-CN" altLang="en-US" dirty="0"/>
              <a:t>类方法调用语句组合使用。</a:t>
            </a:r>
          </a:p>
        </p:txBody>
      </p:sp>
    </p:spTree>
    <p:extLst>
      <p:ext uri="{BB962C8B-B14F-4D97-AF65-F5344CB8AC3E}">
        <p14:creationId xmlns:p14="http://schemas.microsoft.com/office/powerpoint/2010/main" val="2407386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7567"/>
    </mc:Choice>
    <mc:Fallback xmlns="">
      <p:transition advTm="7567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9E15604-EFB6-2D6B-2AF8-5A8E06401774}"/>
              </a:ext>
            </a:extLst>
          </p:cNvPr>
          <p:cNvSpPr txBox="1"/>
          <p:nvPr/>
        </p:nvSpPr>
        <p:spPr>
          <a:xfrm>
            <a:off x="193674" y="167640"/>
            <a:ext cx="6282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注入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友商测试结果分析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31CAB4A-ED02-E82B-9DA8-F823EF87F838}"/>
              </a:ext>
            </a:extLst>
          </p:cNvPr>
          <p:cNvSpPr txBox="1"/>
          <p:nvPr/>
        </p:nvSpPr>
        <p:spPr>
          <a:xfrm>
            <a:off x="426563" y="3361283"/>
            <a:ext cx="798214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长亭社区版语法弹性较大，检出的语句较多，但是同时也存在盲点，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例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如：</a:t>
            </a:r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java.io.File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类下的一些使用。长亭网页版检测结果略微少于长亭社区版，但是大体上检测逻辑跟检出语句相同，社区版可能是在网页版的基础上打了补丁，添加和修改了一些检出逻辑。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F17CA07-8099-49D2-5CE5-3884F997D089}"/>
              </a:ext>
            </a:extLst>
          </p:cNvPr>
          <p:cNvSpPr txBox="1"/>
          <p:nvPr/>
        </p:nvSpPr>
        <p:spPr>
          <a:xfrm>
            <a:off x="504335" y="4658069"/>
            <a:ext cx="7463673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dirty="0"/>
              <a:t>%{#f=new  </a:t>
            </a:r>
            <a:r>
              <a:rPr lang="en-US" altLang="zh-CN" dirty="0" err="1"/>
              <a:t>java.io.File</a:t>
            </a:r>
            <a:r>
              <a:rPr lang="en-US" altLang="zh-CN" dirty="0"/>
              <a:t>("C:\\Users\\hp\\Desktop\\</a:t>
            </a:r>
            <a:r>
              <a:rPr lang="zh-CN" altLang="en-US" dirty="0"/>
              <a:t>关键字</a:t>
            </a:r>
            <a:r>
              <a:rPr lang="en-US" altLang="zh-CN" dirty="0"/>
              <a:t>1.txt"),#</a:t>
            </a:r>
            <a:r>
              <a:rPr lang="en-US" altLang="zh-CN" dirty="0" err="1"/>
              <a:t>f.delete</a:t>
            </a:r>
            <a:r>
              <a:rPr lang="en-US" altLang="zh-CN" dirty="0"/>
              <a:t>()}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F499360-5C57-89EC-5347-E05A24EE4FEB}"/>
              </a:ext>
            </a:extLst>
          </p:cNvPr>
          <p:cNvSpPr txBox="1"/>
          <p:nvPr/>
        </p:nvSpPr>
        <p:spPr>
          <a:xfrm>
            <a:off x="419493" y="1101757"/>
            <a:ext cx="798214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深信服的语法弹性较低，检出语句较少，并且检测较严格。例如要求</a:t>
            </a:r>
            <a:r>
              <a:rPr lang="en-US" altLang="zh-CN" dirty="0"/>
              <a:t>java</a:t>
            </a:r>
            <a:r>
              <a:rPr lang="zh-CN" altLang="en-US" dirty="0"/>
              <a:t>类必须执行调用方法才能识别注入，不存在单独使用</a:t>
            </a:r>
            <a:r>
              <a:rPr lang="en-US" altLang="zh-CN" dirty="0"/>
              <a:t>java</a:t>
            </a:r>
            <a:r>
              <a:rPr lang="zh-CN" altLang="en-US" dirty="0"/>
              <a:t>类就能构成注入的情况，并且深信服对安全权限语句的要求严格。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45F8552-219C-74B4-B289-B020FE44B7CB}"/>
              </a:ext>
            </a:extLst>
          </p:cNvPr>
          <p:cNvSpPr txBox="1"/>
          <p:nvPr/>
        </p:nvSpPr>
        <p:spPr>
          <a:xfrm>
            <a:off x="1186810" y="2105654"/>
            <a:ext cx="4572000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dirty="0"/>
              <a:t>%{@java.io.FileInputStream}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F80A214-16F5-0FEF-F959-EDCFB1188D2C}"/>
              </a:ext>
            </a:extLst>
          </p:cNvPr>
          <p:cNvSpPr txBox="1"/>
          <p:nvPr/>
        </p:nvSpPr>
        <p:spPr>
          <a:xfrm>
            <a:off x="1567206" y="2561977"/>
            <a:ext cx="735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长亭社区版跟长亭网页版认为是注入，深信服认为不是注入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FF0DBA7-C852-55B2-CBB1-7E1CF23DDF5B}"/>
              </a:ext>
            </a:extLst>
          </p:cNvPr>
          <p:cNvSpPr txBox="1"/>
          <p:nvPr/>
        </p:nvSpPr>
        <p:spPr>
          <a:xfrm>
            <a:off x="426563" y="2112078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例如：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513491F-4655-FC93-D3D5-990197AEEA58}"/>
              </a:ext>
            </a:extLst>
          </p:cNvPr>
          <p:cNvSpPr txBox="1"/>
          <p:nvPr/>
        </p:nvSpPr>
        <p:spPr>
          <a:xfrm>
            <a:off x="419493" y="2568401"/>
            <a:ext cx="161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</a:rPr>
              <a:t>检测结果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A570E46-8B18-4B94-0E3F-8A65C6A1644E}"/>
              </a:ext>
            </a:extLst>
          </p:cNvPr>
          <p:cNvSpPr txBox="1"/>
          <p:nvPr/>
        </p:nvSpPr>
        <p:spPr>
          <a:xfrm>
            <a:off x="33829" y="2946241"/>
            <a:ext cx="87676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285750" lvl="3" indent="-285750"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Cambria Math" panose="02040503050406030204" pitchFamily="18" charset="0"/>
              </a:rPr>
              <a:t>长亭网页版和长亭社区版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179765F-7DDD-7DE4-7759-C2231DFDA66E}"/>
              </a:ext>
            </a:extLst>
          </p:cNvPr>
          <p:cNvSpPr txBox="1"/>
          <p:nvPr/>
        </p:nvSpPr>
        <p:spPr>
          <a:xfrm>
            <a:off x="0" y="710526"/>
            <a:ext cx="87676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 marL="285750" lvl="3" indent="-285750"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Cambria Math" panose="02040503050406030204" pitchFamily="18" charset="0"/>
              </a:rPr>
              <a:t>深信服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67A2277-C927-473C-02DE-3364324247C1}"/>
              </a:ext>
            </a:extLst>
          </p:cNvPr>
          <p:cNvSpPr txBox="1"/>
          <p:nvPr/>
        </p:nvSpPr>
        <p:spPr>
          <a:xfrm>
            <a:off x="419493" y="5181956"/>
            <a:ext cx="161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</a:rPr>
              <a:t>检测结果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DC6E337-D262-3F0F-8C61-29A0E5E5E552}"/>
              </a:ext>
            </a:extLst>
          </p:cNvPr>
          <p:cNvSpPr txBox="1"/>
          <p:nvPr/>
        </p:nvSpPr>
        <p:spPr>
          <a:xfrm>
            <a:off x="1450893" y="5159844"/>
            <a:ext cx="7350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长亭社区版跟长亭网页版认为不是注入，深信服认为是注入，并且在搭建的靶机上可以复现这个用例，我们可以确定该语句是注入语句。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7567"/>
    </mc:Choice>
    <mc:Fallback xmlns="">
      <p:transition advTm="7567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93674" y="167640"/>
            <a:ext cx="6225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注入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存在的问题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0" y="793061"/>
            <a:ext cx="86620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>
              <a:buFont typeface="Wingdings" panose="05000000000000000000" pitchFamily="2" charset="2"/>
              <a:buChar char="p"/>
            </a:pPr>
            <a:r>
              <a:rPr lang="zh-CN" altLang="en-US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深信服日志无法返回</a:t>
            </a:r>
            <a:r>
              <a:rPr lang="en-US" altLang="zh-CN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URL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E797B67-BA31-AF45-F365-31E74A46FC74}"/>
              </a:ext>
            </a:extLst>
          </p:cNvPr>
          <p:cNvSpPr txBox="1"/>
          <p:nvPr/>
        </p:nvSpPr>
        <p:spPr>
          <a:xfrm>
            <a:off x="641023" y="1235946"/>
            <a:ext cx="77394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深信服的部分日志不返回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URL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，无法判断对应的测试语句</a:t>
            </a:r>
          </a:p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5CE1FCE-F46D-C23D-75E7-91D99E95A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487" y="1696104"/>
            <a:ext cx="8660477" cy="23027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69C3E10-E76D-168E-CF30-C84AE93C6E21}"/>
              </a:ext>
            </a:extLst>
          </p:cNvPr>
          <p:cNvSpPr txBox="1"/>
          <p:nvPr/>
        </p:nvSpPr>
        <p:spPr>
          <a:xfrm>
            <a:off x="0" y="2037500"/>
            <a:ext cx="86620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>
              <a:buFont typeface="Wingdings" panose="05000000000000000000" pitchFamily="2" charset="2"/>
              <a:buChar char="p"/>
            </a:pPr>
            <a:r>
              <a:rPr lang="zh-CN" altLang="en-US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深信服返回</a:t>
            </a:r>
            <a:r>
              <a:rPr lang="en-US" altLang="zh-CN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URL</a:t>
            </a:r>
            <a:r>
              <a:rPr lang="zh-CN" altLang="en-US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存在字符丢失现象</a:t>
            </a:r>
            <a:endParaRPr lang="en-US" altLang="zh-CN" sz="2000" dirty="0">
              <a:solidFill>
                <a:schemeClr val="accent2">
                  <a:lumMod val="50000"/>
                </a:schemeClr>
              </a:solidFill>
              <a:ea typeface="Cambria Math" panose="020405030504060302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C708D6E-EE20-581C-42F4-D3718824FF7F}"/>
              </a:ext>
            </a:extLst>
          </p:cNvPr>
          <p:cNvSpPr txBox="1"/>
          <p:nvPr/>
        </p:nvSpPr>
        <p:spPr>
          <a:xfrm>
            <a:off x="641022" y="2436280"/>
            <a:ext cx="7739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深信服测试语句的日志文件中返回的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URL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提取的注入语句与输入数据不同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C2AEF72-709F-DE16-AE1A-CB2848E1909C}"/>
              </a:ext>
            </a:extLst>
          </p:cNvPr>
          <p:cNvSpPr txBox="1"/>
          <p:nvPr/>
        </p:nvSpPr>
        <p:spPr>
          <a:xfrm>
            <a:off x="702297" y="3206946"/>
            <a:ext cx="7739406" cy="92333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dirty="0"/>
              <a:t>http://www.glassy.com/test.action?('#context[\'xwork.MethodAccessor.denyMethodExecution\']=false')(a)(b)&amp;('@java.lang.Runtime@getRuntime().exec(\'open /Applications/</a:t>
            </a:r>
            <a:r>
              <a:rPr lang="en-US" altLang="zh-CN" dirty="0" err="1"/>
              <a:t>Notes.app</a:t>
            </a:r>
            <a:r>
              <a:rPr lang="en-US" altLang="zh-CN" dirty="0"/>
              <a:t>/\')')(a)(b)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652FBB2-B334-EF9A-B898-3D59C48D50D0}"/>
              </a:ext>
            </a:extLst>
          </p:cNvPr>
          <p:cNvSpPr txBox="1"/>
          <p:nvPr/>
        </p:nvSpPr>
        <p:spPr>
          <a:xfrm>
            <a:off x="166347" y="2835964"/>
            <a:ext cx="1357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2">
                    <a:lumMod val="50000"/>
                  </a:schemeClr>
                </a:solidFill>
              </a:rPr>
              <a:t>输入语句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B7B4160-AB05-0655-A83C-73E60152A2A3}"/>
              </a:ext>
            </a:extLst>
          </p:cNvPr>
          <p:cNvSpPr txBox="1"/>
          <p:nvPr/>
        </p:nvSpPr>
        <p:spPr>
          <a:xfrm>
            <a:off x="180487" y="4182885"/>
            <a:ext cx="1357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2">
                    <a:lumMod val="50000"/>
                  </a:schemeClr>
                </a:solidFill>
              </a:rPr>
              <a:t>日志文件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2D2D8FC-3026-743A-904F-800064923DBE}"/>
              </a:ext>
            </a:extLst>
          </p:cNvPr>
          <p:cNvSpPr txBox="1"/>
          <p:nvPr/>
        </p:nvSpPr>
        <p:spPr>
          <a:xfrm>
            <a:off x="641024" y="4559735"/>
            <a:ext cx="773940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&lt;134&gt;1 2023-04-07T15:04:52+08:00 sfos-x86_64 </a:t>
            </a:r>
            <a:r>
              <a:rPr lang="en-US" altLang="zh-CN" dirty="0" err="1"/>
              <a:t>fwlog</a:t>
            </a:r>
            <a:r>
              <a:rPr lang="en-US" altLang="zh-CN" dirty="0"/>
              <a:t> 5931 - -  </a:t>
            </a:r>
            <a:r>
              <a:rPr lang="zh-CN" altLang="en-US" dirty="0"/>
              <a:t>所属系统</a:t>
            </a:r>
            <a:r>
              <a:rPr lang="en-US" altLang="zh-CN" dirty="0"/>
              <a:t>:public, </a:t>
            </a:r>
            <a:r>
              <a:rPr lang="zh-CN" altLang="en-US" dirty="0"/>
              <a:t>日志类型</a:t>
            </a:r>
            <a:r>
              <a:rPr lang="en-US" altLang="zh-CN" dirty="0"/>
              <a:t>:WEB</a:t>
            </a:r>
            <a:r>
              <a:rPr lang="zh-CN" altLang="en-US" dirty="0"/>
              <a:t>应用防护</a:t>
            </a:r>
            <a:r>
              <a:rPr lang="en-US" altLang="zh-CN" dirty="0"/>
              <a:t>, </a:t>
            </a:r>
            <a:r>
              <a:rPr lang="zh-CN" altLang="en-US" dirty="0"/>
              <a:t>策略名称</a:t>
            </a:r>
            <a:r>
              <a:rPr lang="en-US" altLang="zh-CN" dirty="0"/>
              <a:t>:</a:t>
            </a:r>
            <a:r>
              <a:rPr lang="en-US" altLang="zh-CN" dirty="0" err="1"/>
              <a:t>sqli_det</a:t>
            </a:r>
            <a:r>
              <a:rPr lang="en-US" altLang="zh-CN" dirty="0"/>
              <a:t>-test, </a:t>
            </a:r>
            <a:r>
              <a:rPr lang="zh-CN" altLang="en-US" dirty="0"/>
              <a:t>规则</a:t>
            </a:r>
            <a:r>
              <a:rPr lang="en-US" altLang="zh-CN" dirty="0"/>
              <a:t>ID:13010002, </a:t>
            </a:r>
            <a:r>
              <a:rPr lang="zh-CN" altLang="en-US" dirty="0"/>
              <a:t>源</a:t>
            </a:r>
            <a:r>
              <a:rPr lang="en-US" altLang="zh-CN" dirty="0"/>
              <a:t>IP:112.42.22.17, </a:t>
            </a:r>
            <a:r>
              <a:rPr lang="zh-CN" altLang="en-US" dirty="0"/>
              <a:t>源端口</a:t>
            </a:r>
            <a:r>
              <a:rPr lang="en-US" altLang="zh-CN" dirty="0"/>
              <a:t>:8665, </a:t>
            </a:r>
            <a:r>
              <a:rPr lang="zh-CN" altLang="en-US" dirty="0"/>
              <a:t>目的</a:t>
            </a:r>
            <a:r>
              <a:rPr lang="en-US" altLang="zh-CN" dirty="0"/>
              <a:t>IP:50.50.50.104, </a:t>
            </a:r>
            <a:r>
              <a:rPr lang="zh-CN" altLang="en-US" dirty="0"/>
              <a:t>目的端口</a:t>
            </a:r>
            <a:r>
              <a:rPr lang="en-US" altLang="zh-CN" dirty="0"/>
              <a:t>:80, </a:t>
            </a:r>
            <a:r>
              <a:rPr lang="zh-CN" altLang="en-US" dirty="0"/>
              <a:t>攻击类型</a:t>
            </a:r>
            <a:r>
              <a:rPr lang="en-US" altLang="zh-CN" dirty="0"/>
              <a:t>:</a:t>
            </a:r>
            <a:r>
              <a:rPr lang="zh-CN" altLang="en-US" dirty="0"/>
              <a:t>系统命令注入</a:t>
            </a:r>
            <a:r>
              <a:rPr lang="en-US" altLang="zh-CN" dirty="0"/>
              <a:t>, </a:t>
            </a:r>
            <a:r>
              <a:rPr lang="zh-CN" altLang="en-US" dirty="0"/>
              <a:t>严重级别</a:t>
            </a:r>
            <a:r>
              <a:rPr lang="en-US" altLang="zh-CN" dirty="0"/>
              <a:t>:</a:t>
            </a:r>
            <a:r>
              <a:rPr lang="zh-CN" altLang="en-US" dirty="0"/>
              <a:t>高</a:t>
            </a:r>
            <a:r>
              <a:rPr lang="en-US" altLang="zh-CN" dirty="0"/>
              <a:t>, </a:t>
            </a:r>
            <a:r>
              <a:rPr lang="zh-CN" altLang="en-US" dirty="0"/>
              <a:t>系统动作</a:t>
            </a:r>
            <a:r>
              <a:rPr lang="en-US" altLang="zh-CN" dirty="0"/>
              <a:t>:</a:t>
            </a:r>
            <a:r>
              <a:rPr lang="zh-CN" altLang="en-US" dirty="0"/>
              <a:t>允许</a:t>
            </a:r>
            <a:r>
              <a:rPr lang="en-US" altLang="zh-CN" dirty="0"/>
              <a:t>, URL:218.66.91.199:9090/test/?</a:t>
            </a:r>
            <a:r>
              <a:rPr lang="en-US" altLang="zh-CN" dirty="0" err="1"/>
              <a:t>a</a:t>
            </a:r>
            <a:r>
              <a:rPr lang="en-US" altLang="zh-CN" dirty="0" err="1">
                <a:solidFill>
                  <a:srgbClr val="FF0000"/>
                </a:solidFill>
              </a:rPr>
              <a:t>http</a:t>
            </a:r>
            <a:r>
              <a:rPr lang="en-US" altLang="zh-CN" dirty="0">
                <a:solidFill>
                  <a:srgbClr val="FF0000"/>
                </a:solidFill>
              </a:rPr>
              <a:t>:/www.glassy.com/test.action?('#context[\'xwork.MethodAccessor.denyMethodExecution\']=false')(a)(b)&amp;('@java.lang.Runtime@getRuntime().exec(\'open /Applications/</a:t>
            </a:r>
            <a:r>
              <a:rPr lang="en-US" altLang="zh-CN" dirty="0" err="1">
                <a:solidFill>
                  <a:srgbClr val="FF0000"/>
                </a:solidFill>
              </a:rPr>
              <a:t>Notes.app</a:t>
            </a:r>
            <a:r>
              <a:rPr lang="en-US" altLang="zh-CN" dirty="0">
                <a:solidFill>
                  <a:srgbClr val="FF0000"/>
                </a:solidFill>
              </a:rPr>
              <a:t>/\')')(a)(b)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7567"/>
    </mc:Choice>
    <mc:Fallback xmlns="">
      <p:transition advTm="7567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93675" y="167640"/>
            <a:ext cx="45504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32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注入</a:t>
            </a:r>
            <a:r>
              <a:rPr lang="en-US" altLang="zh-CN" sz="32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2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下一步计划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96780" y="1396365"/>
            <a:ext cx="791972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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搭建</a:t>
            </a:r>
            <a:r>
              <a:rPr lang="en-US" altLang="zh-CN" sz="32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ognl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注入检测模型，包括白噪音筛选，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re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正则匹配，词法解析跟语法解析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"/>
            </a:pP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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完善设计文档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"/>
            </a:pP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"/>
            </a:pP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"/>
            </a:pP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7567"/>
    </mc:Choice>
    <mc:Fallback xmlns="">
      <p:transition advTm="7567"/>
    </mc:Fallback>
  </mc:AlternateContent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默认设计模板">
  <a:themeElements>
    <a:clrScheme name="155">
      <a:dk1>
        <a:srgbClr val="294A5A"/>
      </a:dk1>
      <a:lt1>
        <a:srgbClr val="99CC39"/>
      </a:lt1>
      <a:dk2>
        <a:srgbClr val="F9C900"/>
      </a:dk2>
      <a:lt2>
        <a:srgbClr val="ED5A00"/>
      </a:lt2>
      <a:accent1>
        <a:srgbClr val="484849"/>
      </a:accent1>
      <a:accent2>
        <a:srgbClr val="FFFFFF"/>
      </a:accent2>
      <a:accent3>
        <a:srgbClr val="969696"/>
      </a:accent3>
      <a:accent4>
        <a:srgbClr val="00AAA2"/>
      </a:accent4>
      <a:accent5>
        <a:srgbClr val="99CC39"/>
      </a:accent5>
      <a:accent6>
        <a:srgbClr val="F9C900"/>
      </a:accent6>
      <a:hlink>
        <a:srgbClr val="ED5A00"/>
      </a:hlink>
      <a:folHlink>
        <a:srgbClr val="484849"/>
      </a:folHlink>
    </a:clrScheme>
    <a:fontScheme name="默认设计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3">
        <a:dk1>
          <a:srgbClr val="000000"/>
        </a:dk1>
        <a:lt1>
          <a:srgbClr val="FFFFD9"/>
        </a:lt1>
        <a:dk2>
          <a:srgbClr val="2B2E30"/>
        </a:dk2>
        <a:lt2>
          <a:srgbClr val="777777"/>
        </a:lt2>
        <a:accent1>
          <a:srgbClr val="7FBA00"/>
        </a:accent1>
        <a:accent2>
          <a:srgbClr val="FCDB00"/>
        </a:accent2>
        <a:accent3>
          <a:srgbClr val="FFFFE9"/>
        </a:accent3>
        <a:accent4>
          <a:srgbClr val="000000"/>
        </a:accent4>
        <a:accent5>
          <a:srgbClr val="C0D9AA"/>
        </a:accent5>
        <a:accent6>
          <a:srgbClr val="E4C600"/>
        </a:accent6>
        <a:hlink>
          <a:srgbClr val="21A3D0"/>
        </a:hlink>
        <a:folHlink>
          <a:srgbClr val="DA251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默认设计模板">
  <a:themeElements>
    <a:clrScheme name="155">
      <a:dk1>
        <a:srgbClr val="294A5A"/>
      </a:dk1>
      <a:lt1>
        <a:srgbClr val="99CC39"/>
      </a:lt1>
      <a:dk2>
        <a:srgbClr val="F9C900"/>
      </a:dk2>
      <a:lt2>
        <a:srgbClr val="ED5A00"/>
      </a:lt2>
      <a:accent1>
        <a:srgbClr val="484849"/>
      </a:accent1>
      <a:accent2>
        <a:srgbClr val="FFFFFF"/>
      </a:accent2>
      <a:accent3>
        <a:srgbClr val="969696"/>
      </a:accent3>
      <a:accent4>
        <a:srgbClr val="00AAA2"/>
      </a:accent4>
      <a:accent5>
        <a:srgbClr val="99CC39"/>
      </a:accent5>
      <a:accent6>
        <a:srgbClr val="F9C900"/>
      </a:accent6>
      <a:hlink>
        <a:srgbClr val="ED5A00"/>
      </a:hlink>
      <a:folHlink>
        <a:srgbClr val="484849"/>
      </a:folHlink>
    </a:clrScheme>
    <a:fontScheme name="默认设计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3">
        <a:dk1>
          <a:srgbClr val="000000"/>
        </a:dk1>
        <a:lt1>
          <a:srgbClr val="FFFFD9"/>
        </a:lt1>
        <a:dk2>
          <a:srgbClr val="2B2E30"/>
        </a:dk2>
        <a:lt2>
          <a:srgbClr val="777777"/>
        </a:lt2>
        <a:accent1>
          <a:srgbClr val="7FBA00"/>
        </a:accent1>
        <a:accent2>
          <a:srgbClr val="FCDB00"/>
        </a:accent2>
        <a:accent3>
          <a:srgbClr val="FFFFE9"/>
        </a:accent3>
        <a:accent4>
          <a:srgbClr val="000000"/>
        </a:accent4>
        <a:accent5>
          <a:srgbClr val="C0D9AA"/>
        </a:accent5>
        <a:accent6>
          <a:srgbClr val="E4C600"/>
        </a:accent6>
        <a:hlink>
          <a:srgbClr val="21A3D0"/>
        </a:hlink>
        <a:folHlink>
          <a:srgbClr val="DA251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默认设计模板">
  <a:themeElements>
    <a:clrScheme name="155">
      <a:dk1>
        <a:srgbClr val="294A5A"/>
      </a:dk1>
      <a:lt1>
        <a:srgbClr val="99CC39"/>
      </a:lt1>
      <a:dk2>
        <a:srgbClr val="F9C900"/>
      </a:dk2>
      <a:lt2>
        <a:srgbClr val="ED5A00"/>
      </a:lt2>
      <a:accent1>
        <a:srgbClr val="484849"/>
      </a:accent1>
      <a:accent2>
        <a:srgbClr val="FFFFFF"/>
      </a:accent2>
      <a:accent3>
        <a:srgbClr val="969696"/>
      </a:accent3>
      <a:accent4>
        <a:srgbClr val="00AAA2"/>
      </a:accent4>
      <a:accent5>
        <a:srgbClr val="99CC39"/>
      </a:accent5>
      <a:accent6>
        <a:srgbClr val="F9C900"/>
      </a:accent6>
      <a:hlink>
        <a:srgbClr val="ED5A00"/>
      </a:hlink>
      <a:folHlink>
        <a:srgbClr val="484849"/>
      </a:folHlink>
    </a:clrScheme>
    <a:fontScheme name="默认设计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3">
        <a:dk1>
          <a:srgbClr val="000000"/>
        </a:dk1>
        <a:lt1>
          <a:srgbClr val="FFFFD9"/>
        </a:lt1>
        <a:dk2>
          <a:srgbClr val="2B2E30"/>
        </a:dk2>
        <a:lt2>
          <a:srgbClr val="777777"/>
        </a:lt2>
        <a:accent1>
          <a:srgbClr val="7FBA00"/>
        </a:accent1>
        <a:accent2>
          <a:srgbClr val="FCDB00"/>
        </a:accent2>
        <a:accent3>
          <a:srgbClr val="FFFFE9"/>
        </a:accent3>
        <a:accent4>
          <a:srgbClr val="000000"/>
        </a:accent4>
        <a:accent5>
          <a:srgbClr val="C0D9AA"/>
        </a:accent5>
        <a:accent6>
          <a:srgbClr val="E4C600"/>
        </a:accent6>
        <a:hlink>
          <a:srgbClr val="21A3D0"/>
        </a:hlink>
        <a:folHlink>
          <a:srgbClr val="DA251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4_默认设计模板">
  <a:themeElements>
    <a:clrScheme name="155">
      <a:dk1>
        <a:srgbClr val="294A5A"/>
      </a:dk1>
      <a:lt1>
        <a:srgbClr val="99CC39"/>
      </a:lt1>
      <a:dk2>
        <a:srgbClr val="F9C900"/>
      </a:dk2>
      <a:lt2>
        <a:srgbClr val="ED5A00"/>
      </a:lt2>
      <a:accent1>
        <a:srgbClr val="484849"/>
      </a:accent1>
      <a:accent2>
        <a:srgbClr val="FFFFFF"/>
      </a:accent2>
      <a:accent3>
        <a:srgbClr val="969696"/>
      </a:accent3>
      <a:accent4>
        <a:srgbClr val="00AAA2"/>
      </a:accent4>
      <a:accent5>
        <a:srgbClr val="99CC39"/>
      </a:accent5>
      <a:accent6>
        <a:srgbClr val="F9C900"/>
      </a:accent6>
      <a:hlink>
        <a:srgbClr val="ED5A00"/>
      </a:hlink>
      <a:folHlink>
        <a:srgbClr val="484849"/>
      </a:folHlink>
    </a:clrScheme>
    <a:fontScheme name="默认设计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3">
        <a:dk1>
          <a:srgbClr val="000000"/>
        </a:dk1>
        <a:lt1>
          <a:srgbClr val="FFFFD9"/>
        </a:lt1>
        <a:dk2>
          <a:srgbClr val="2B2E30"/>
        </a:dk2>
        <a:lt2>
          <a:srgbClr val="777777"/>
        </a:lt2>
        <a:accent1>
          <a:srgbClr val="7FBA00"/>
        </a:accent1>
        <a:accent2>
          <a:srgbClr val="FCDB00"/>
        </a:accent2>
        <a:accent3>
          <a:srgbClr val="FFFFE9"/>
        </a:accent3>
        <a:accent4>
          <a:srgbClr val="000000"/>
        </a:accent4>
        <a:accent5>
          <a:srgbClr val="C0D9AA"/>
        </a:accent5>
        <a:accent6>
          <a:srgbClr val="E4C600"/>
        </a:accent6>
        <a:hlink>
          <a:srgbClr val="21A3D0"/>
        </a:hlink>
        <a:folHlink>
          <a:srgbClr val="DA251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756</Words>
  <Application>Microsoft Office PowerPoint</Application>
  <PresentationFormat>全屏显示(4:3)</PresentationFormat>
  <Paragraphs>99</Paragraphs>
  <Slides>7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6</vt:i4>
      </vt:variant>
      <vt:variant>
        <vt:lpstr>幻灯片标题</vt:lpstr>
      </vt:variant>
      <vt:variant>
        <vt:i4>7</vt:i4>
      </vt:variant>
    </vt:vector>
  </HeadingPairs>
  <TitlesOfParts>
    <vt:vector size="20" baseType="lpstr">
      <vt:lpstr>Arial</vt:lpstr>
      <vt:lpstr>Wingdings</vt:lpstr>
      <vt:lpstr>Calibri</vt:lpstr>
      <vt:lpstr>Cambria Math</vt:lpstr>
      <vt:lpstr>微软雅黑</vt:lpstr>
      <vt:lpstr>宋体</vt:lpstr>
      <vt:lpstr>Times New Roman</vt:lpstr>
      <vt:lpstr>Office 主题</vt:lpstr>
      <vt:lpstr>2_Office 主题</vt:lpstr>
      <vt:lpstr>1_默认设计模板</vt:lpstr>
      <vt:lpstr>2_默认设计模板</vt:lpstr>
      <vt:lpstr>3_默认设计模板</vt:lpstr>
      <vt:lpstr>4_默认设计模板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yong zhou</dc:creator>
  <cp:lastModifiedBy>ancoverwatch@163.com</cp:lastModifiedBy>
  <cp:revision>185</cp:revision>
  <dcterms:created xsi:type="dcterms:W3CDTF">2023-04-11T11:47:31Z</dcterms:created>
  <dcterms:modified xsi:type="dcterms:W3CDTF">2023-05-09T01:43:33Z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AB76E13A2750C3F466F83464EE094C5E_43</vt:lpwstr>
  </property>
  <property fmtid="{D5CDD505-2E9C-101B-9397-08002B2CF9AE}" pid="3" name="KSOProductBuildVer">
    <vt:lpwstr>2052-5.2.1.7798</vt:lpwstr>
  </property>
</Properties>
</file>

<file path=docProps/thumbnail.jpeg>
</file>